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726" r:id="rId2"/>
    <p:sldId id="256" r:id="rId3"/>
    <p:sldId id="2080" r:id="rId4"/>
    <p:sldId id="2081" r:id="rId5"/>
    <p:sldId id="2082" r:id="rId6"/>
    <p:sldId id="2142" r:id="rId7"/>
    <p:sldId id="1111" r:id="rId8"/>
    <p:sldId id="2126" r:id="rId9"/>
    <p:sldId id="2128" r:id="rId10"/>
    <p:sldId id="263" r:id="rId11"/>
    <p:sldId id="1083" r:id="rId12"/>
    <p:sldId id="2119" r:id="rId13"/>
    <p:sldId id="2120" r:id="rId14"/>
    <p:sldId id="2143" r:id="rId15"/>
    <p:sldId id="2144" r:id="rId16"/>
    <p:sldId id="2134" r:id="rId17"/>
    <p:sldId id="2135" r:id="rId18"/>
    <p:sldId id="2136" r:id="rId19"/>
    <p:sldId id="2137" r:id="rId20"/>
    <p:sldId id="1110" r:id="rId21"/>
    <p:sldId id="2124" r:id="rId22"/>
    <p:sldId id="1112" r:id="rId23"/>
    <p:sldId id="2125" r:id="rId24"/>
    <p:sldId id="2127" r:id="rId25"/>
    <p:sldId id="2130" r:id="rId26"/>
    <p:sldId id="2133" r:id="rId27"/>
    <p:sldId id="2145" r:id="rId28"/>
    <p:sldId id="2138" r:id="rId29"/>
    <p:sldId id="11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1" autoAdjust="0"/>
    <p:restoredTop sz="94660"/>
  </p:normalViewPr>
  <p:slideViewPr>
    <p:cSldViewPr snapToGrid="0">
      <p:cViewPr varScale="1">
        <p:scale>
          <a:sx n="51" d="100"/>
          <a:sy n="51" d="100"/>
        </p:scale>
        <p:origin x="950" y="3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Volumes\Sushil\Clark%20Universitsy\GEOG260:360%20GIS%20&amp;%20Land%20Change%20Modelling\Submitted_Assignments\Grades_summary_assignment1_Graph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solidFill>
                <a:latin typeface="+mn-lt"/>
                <a:ea typeface="+mn-ea"/>
                <a:cs typeface="+mn-cs"/>
              </a:defRPr>
            </a:pPr>
            <a:r>
              <a:rPr lang="en-US" sz="2000" b="1">
                <a:solidFill>
                  <a:schemeClr val="tx1"/>
                </a:solidFill>
              </a:rPr>
              <a:t>Assignment1</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6">
                <a:lumMod val="60000"/>
                <a:lumOff val="40000"/>
              </a:schemeClr>
            </a:solidFill>
            <a:ln>
              <a:noFill/>
            </a:ln>
            <a:effectLst/>
          </c:spPr>
          <c:invertIfNegative val="0"/>
          <c:cat>
            <c:numRef>
              <c:f>Grades_summary_assignment1_Grap!$E$3:$E$19</c:f>
              <c:numCache>
                <c:formatCode>General</c:formatCode>
                <c:ptCount val="17"/>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numCache>
            </c:numRef>
          </c:cat>
          <c:val>
            <c:numRef>
              <c:f>Grades_summary_assignment1_Grap!$F$3:$F$19</c:f>
              <c:numCache>
                <c:formatCode>General</c:formatCode>
                <c:ptCount val="17"/>
                <c:pt idx="0">
                  <c:v>55</c:v>
                </c:pt>
                <c:pt idx="1">
                  <c:v>57</c:v>
                </c:pt>
                <c:pt idx="2">
                  <c:v>77</c:v>
                </c:pt>
                <c:pt idx="3">
                  <c:v>89</c:v>
                </c:pt>
                <c:pt idx="4">
                  <c:v>94</c:v>
                </c:pt>
                <c:pt idx="5">
                  <c:v>95</c:v>
                </c:pt>
                <c:pt idx="6">
                  <c:v>95</c:v>
                </c:pt>
                <c:pt idx="7">
                  <c:v>95</c:v>
                </c:pt>
                <c:pt idx="8">
                  <c:v>95</c:v>
                </c:pt>
                <c:pt idx="9">
                  <c:v>95</c:v>
                </c:pt>
                <c:pt idx="10">
                  <c:v>95</c:v>
                </c:pt>
                <c:pt idx="11">
                  <c:v>95</c:v>
                </c:pt>
                <c:pt idx="12">
                  <c:v>96</c:v>
                </c:pt>
                <c:pt idx="13">
                  <c:v>98</c:v>
                </c:pt>
                <c:pt idx="14">
                  <c:v>98</c:v>
                </c:pt>
                <c:pt idx="15">
                  <c:v>99</c:v>
                </c:pt>
                <c:pt idx="16">
                  <c:v>99</c:v>
                </c:pt>
              </c:numCache>
            </c:numRef>
          </c:val>
          <c:extLst>
            <c:ext xmlns:c16="http://schemas.microsoft.com/office/drawing/2014/chart" uri="{C3380CC4-5D6E-409C-BE32-E72D297353CC}">
              <c16:uniqueId val="{00000000-E81C-A247-ABD5-4149FFAC4609}"/>
            </c:ext>
          </c:extLst>
        </c:ser>
        <c:dLbls>
          <c:showLegendKey val="0"/>
          <c:showVal val="0"/>
          <c:showCatName val="0"/>
          <c:showSerName val="0"/>
          <c:showPercent val="0"/>
          <c:showBubbleSize val="0"/>
        </c:dLbls>
        <c:gapWidth val="219"/>
        <c:overlap val="-27"/>
        <c:axId val="1844711887"/>
        <c:axId val="1844713615"/>
      </c:barChart>
      <c:catAx>
        <c:axId val="1844711887"/>
        <c:scaling>
          <c:orientation val="minMax"/>
        </c:scaling>
        <c:delete val="0"/>
        <c:axPos val="b"/>
        <c:title>
          <c:tx>
            <c:rich>
              <a:bodyPr rot="0" spcFirstLastPara="1" vertOverflow="ellipsis" vert="horz" wrap="square" anchor="ctr" anchorCtr="1"/>
              <a:lstStyle/>
              <a:p>
                <a:pPr>
                  <a:defRPr sz="1600" b="1" i="0" u="none" strike="noStrike" kern="1200" baseline="0">
                    <a:solidFill>
                      <a:schemeClr val="accent1"/>
                    </a:solidFill>
                    <a:latin typeface="+mn-lt"/>
                    <a:ea typeface="+mn-ea"/>
                    <a:cs typeface="+mn-cs"/>
                  </a:defRPr>
                </a:pPr>
                <a:r>
                  <a:rPr lang="en-US" sz="1600" b="1">
                    <a:solidFill>
                      <a:schemeClr val="accent1"/>
                    </a:solidFill>
                  </a:rPr>
                  <a:t>Students</a:t>
                </a:r>
              </a:p>
            </c:rich>
          </c:tx>
          <c:layout>
            <c:manualLayout>
              <c:xMode val="edge"/>
              <c:yMode val="edge"/>
              <c:x val="0.48515769967997896"/>
              <c:y val="0.9342883160159216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accent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844713615"/>
        <c:crosses val="autoZero"/>
        <c:auto val="1"/>
        <c:lblAlgn val="ctr"/>
        <c:lblOffset val="100"/>
        <c:noMultiLvlLbl val="0"/>
      </c:catAx>
      <c:valAx>
        <c:axId val="1844713615"/>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accent1"/>
                    </a:solidFill>
                    <a:latin typeface="+mn-lt"/>
                    <a:ea typeface="+mn-ea"/>
                    <a:cs typeface="+mn-cs"/>
                  </a:defRPr>
                </a:pPr>
                <a:r>
                  <a:rPr lang="en-US" sz="1600" b="1">
                    <a:solidFill>
                      <a:schemeClr val="accent1"/>
                    </a:solidFill>
                  </a:rPr>
                  <a:t>Grades</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accent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84471188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D8F4D-B7A9-47A4-B94C-088625742BEE}"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033D3-5084-473C-AC66-2DAB14355DE6}" type="slidenum">
              <a:rPr lang="en-US" smtClean="0"/>
              <a:t>‹#›</a:t>
            </a:fld>
            <a:endParaRPr lang="en-US"/>
          </a:p>
        </p:txBody>
      </p:sp>
    </p:spTree>
    <p:extLst>
      <p:ext uri="{BB962C8B-B14F-4D97-AF65-F5344CB8AC3E}">
        <p14:creationId xmlns:p14="http://schemas.microsoft.com/office/powerpoint/2010/main" val="363883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1700B3-56D5-4CD0-9DC8-E79C222A1D96}" type="datetime1">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36024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5DED6E-5D55-4976-B823-67B1645B8743}" type="datetime1">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54142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948732-0D0E-44C0-AC0A-3B0C5D26FCE2}" type="datetime1">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43902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5A83C-2473-48B8-974F-D7A62AF3FD20}" type="datetime1">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967639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3B34B2-B851-44AD-85AC-B2BEA938E881}" type="datetime1">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7976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AA0991-E6DF-422A-B88F-4F5949CD97E7}" type="datetime1">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9157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C41A41-E9FA-4B22-8610-4AF5B4B85F1A}" type="datetime1">
              <a:rPr lang="en-US" smtClean="0"/>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81414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0523DF-C693-4B25-9508-C04906E105F8}" type="datetime1">
              <a:rPr lang="en-US" smtClean="0"/>
              <a:t>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57763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EA731-CE58-4975-ACCD-1189B7755D49}" type="datetime1">
              <a:rPr lang="en-US" smtClean="0"/>
              <a:t>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348001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F7FA62-7233-473D-87D1-BC96ABEC6B47}" type="datetime1">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481839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4055F7-6E5F-4658-A3E9-54BE2DA10064}" type="datetime1">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664727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09423-E255-4B4C-BFD9-AE9CE400864B}" type="datetime1">
              <a:rPr lang="en-US" smtClean="0"/>
              <a:t>11/7/2023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C6A6E-F6BB-4697-B856-8A66036D8304}" type="slidenum">
              <a:rPr lang="en-US" smtClean="0"/>
              <a:t>‹#›</a:t>
            </a:fld>
            <a:endParaRPr lang="en-US"/>
          </a:p>
        </p:txBody>
      </p:sp>
    </p:spTree>
    <p:extLst>
      <p:ext uri="{BB962C8B-B14F-4D97-AF65-F5344CB8AC3E}">
        <p14:creationId xmlns:p14="http://schemas.microsoft.com/office/powerpoint/2010/main" val="2661569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365126"/>
            <a:ext cx="11925701" cy="395270"/>
          </a:xfrm>
        </p:spPr>
        <p:txBody>
          <a:bodyPr>
            <a:normAutofit fontScale="90000"/>
          </a:bodyPr>
          <a:lstStyle/>
          <a:p>
            <a:r>
              <a:rPr lang="en-US" dirty="0"/>
              <a:t>Agenda for GEOG260/360 GIS &amp; Land Change Models</a:t>
            </a:r>
          </a:p>
        </p:txBody>
      </p:sp>
      <p:sp>
        <p:nvSpPr>
          <p:cNvPr id="3" name="Content Placeholder 2"/>
          <p:cNvSpPr>
            <a:spLocks noGrp="1"/>
          </p:cNvSpPr>
          <p:nvPr>
            <p:ph idx="1"/>
          </p:nvPr>
        </p:nvSpPr>
        <p:spPr>
          <a:xfrm>
            <a:off x="0" y="760396"/>
            <a:ext cx="12191999" cy="6097604"/>
          </a:xfrm>
        </p:spPr>
        <p:txBody>
          <a:bodyPr>
            <a:normAutofit/>
          </a:bodyPr>
          <a:lstStyle/>
          <a:p>
            <a:pPr marL="0" indent="0">
              <a:buNone/>
            </a:pPr>
            <a:r>
              <a:rPr lang="en-US" dirty="0"/>
              <a:t>Today</a:t>
            </a:r>
          </a:p>
          <a:p>
            <a:pPr marL="457200" lvl="1" indent="0">
              <a:buNone/>
            </a:pPr>
            <a:r>
              <a:rPr lang="en-US" dirty="0"/>
              <a:t>Assignment 1 Grades</a:t>
            </a:r>
          </a:p>
          <a:p>
            <a:pPr marL="457200" lvl="1" indent="0">
              <a:buNone/>
            </a:pPr>
            <a:r>
              <a:rPr lang="en-US" dirty="0"/>
              <a:t>Post your questions to Discussions on Canvas</a:t>
            </a:r>
          </a:p>
          <a:p>
            <a:pPr marL="457200" lvl="1" indent="0">
              <a:buNone/>
            </a:pPr>
            <a:r>
              <a:rPr lang="en-US" dirty="0"/>
              <a:t>Discuss Assignment 2</a:t>
            </a:r>
          </a:p>
          <a:p>
            <a:pPr marL="457200" lvl="1" indent="0">
              <a:buNone/>
            </a:pPr>
            <a:r>
              <a:rPr lang="en-US" dirty="0"/>
              <a:t>Discuss Philosophies of Modeling</a:t>
            </a:r>
          </a:p>
          <a:p>
            <a:pPr marL="0" indent="0">
              <a:buNone/>
            </a:pPr>
            <a:r>
              <a:rPr lang="en-US" dirty="0"/>
              <a:t>September 20</a:t>
            </a:r>
          </a:p>
          <a:p>
            <a:pPr marL="457200" lvl="1" indent="0">
              <a:buNone/>
            </a:pPr>
            <a:r>
              <a:rPr lang="en-US" dirty="0"/>
              <a:t>Submit Assignment 2 by 4pm on Canvas</a:t>
            </a:r>
          </a:p>
          <a:p>
            <a:pPr marL="457200" lvl="1" indent="0">
              <a:buNone/>
            </a:pPr>
            <a:r>
              <a:rPr lang="en-US" dirty="0"/>
              <a:t>Get instructions for Assignment 3</a:t>
            </a:r>
          </a:p>
          <a:p>
            <a:pPr marL="0" indent="0">
              <a:buNone/>
            </a:pPr>
            <a:r>
              <a:rPr lang="en-US" dirty="0"/>
              <a:t>September 25</a:t>
            </a:r>
          </a:p>
          <a:p>
            <a:pPr marL="457200" lvl="1" indent="0">
              <a:buNone/>
            </a:pPr>
            <a:r>
              <a:rPr lang="en-US" dirty="0"/>
              <a:t>Discuss Assignment 3</a:t>
            </a:r>
          </a:p>
          <a:p>
            <a:pPr marL="0" indent="0">
              <a:buNone/>
            </a:pPr>
            <a:r>
              <a:rPr lang="en-US" dirty="0"/>
              <a:t>September 27</a:t>
            </a:r>
          </a:p>
          <a:p>
            <a:pPr marL="457200" lvl="1" indent="0">
              <a:buNone/>
            </a:pPr>
            <a:r>
              <a:rPr lang="en-US" dirty="0"/>
              <a:t>Submit Assignment 3 by 4pm on Canvas</a:t>
            </a:r>
          </a:p>
          <a:p>
            <a:pPr marL="457200" lvl="1" indent="0">
              <a:buNone/>
            </a:pPr>
            <a:r>
              <a:rPr lang="en-US" dirty="0"/>
              <a:t>Get instructions for Assignment 3</a:t>
            </a:r>
          </a:p>
        </p:txBody>
      </p:sp>
      <p:sp>
        <p:nvSpPr>
          <p:cNvPr id="4" name="Slide Number Placeholder 3"/>
          <p:cNvSpPr>
            <a:spLocks noGrp="1"/>
          </p:cNvSpPr>
          <p:nvPr>
            <p:ph type="sldNum" sz="quarter" idx="12"/>
          </p:nvPr>
        </p:nvSpPr>
        <p:spPr/>
        <p:txBody>
          <a:bodyPr/>
          <a:lstStyle/>
          <a:p>
            <a:fld id="{D47C6A6E-F6BB-4697-B856-8A66036D8304}" type="slidenum">
              <a:rPr lang="en-US" smtClean="0"/>
              <a:t>1</a:t>
            </a:fld>
            <a:endParaRPr lang="en-US"/>
          </a:p>
        </p:txBody>
      </p:sp>
    </p:spTree>
    <p:extLst>
      <p:ext uri="{BB962C8B-B14F-4D97-AF65-F5344CB8AC3E}">
        <p14:creationId xmlns:p14="http://schemas.microsoft.com/office/powerpoint/2010/main" val="2317816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07CD40-758C-F722-A936-3A03A0C9D87E}"/>
              </a:ext>
            </a:extLst>
          </p:cNvPr>
          <p:cNvSpPr>
            <a:spLocks noGrp="1"/>
          </p:cNvSpPr>
          <p:nvPr>
            <p:ph idx="1"/>
          </p:nvPr>
        </p:nvSpPr>
        <p:spPr>
          <a:xfrm>
            <a:off x="92467" y="943898"/>
            <a:ext cx="12026553" cy="5842796"/>
          </a:xfrm>
        </p:spPr>
        <p:txBody>
          <a:bodyPr>
            <a:normAutofit fontScale="92500" lnSpcReduction="20000"/>
          </a:bodyPr>
          <a:lstStyle/>
          <a:p>
            <a:pPr marL="0" indent="0">
              <a:buNone/>
            </a:pPr>
            <a:r>
              <a:rPr lang="en-US" sz="2000" b="1" dirty="0"/>
              <a:t>1. Submit two slides that describe run 1 according to the bullets below.</a:t>
            </a:r>
            <a:r>
              <a:rPr lang="en-US" sz="2000" dirty="0"/>
              <a:t> </a:t>
            </a:r>
            <a:r>
              <a:rPr lang="en-US" sz="2000" b="1" dirty="0">
                <a:solidFill>
                  <a:srgbClr val="FF0000"/>
                </a:solidFill>
              </a:rPr>
              <a:t>35 points</a:t>
            </a:r>
          </a:p>
          <a:p>
            <a:pPr marL="914400" lvl="1" indent="-457200">
              <a:buFont typeface="+mj-lt"/>
              <a:buAutoNum type="alphaLcParenR"/>
            </a:pPr>
            <a:r>
              <a:rPr lang="en-US" sz="2000" dirty="0"/>
              <a:t>Include the name(s) of student(s) </a:t>
            </a:r>
            <a:r>
              <a:rPr lang="en-US" sz="2000" dirty="0">
                <a:solidFill>
                  <a:srgbClr val="FF0000"/>
                </a:solidFill>
              </a:rPr>
              <a:t>5 points </a:t>
            </a:r>
            <a:r>
              <a:rPr lang="en-US" sz="2000" dirty="0"/>
              <a:t>	</a:t>
            </a:r>
          </a:p>
          <a:p>
            <a:pPr marL="914400" lvl="1" indent="-457200">
              <a:buFont typeface="+mj-lt"/>
              <a:buAutoNum type="alphaLcParenR"/>
            </a:pPr>
            <a:r>
              <a:rPr lang="en-US" sz="2000" dirty="0"/>
              <a:t>Include an Elevation map with a caption. </a:t>
            </a:r>
            <a:r>
              <a:rPr lang="en-US" sz="2000" dirty="0">
                <a:solidFill>
                  <a:srgbClr val="FF0000"/>
                </a:solidFill>
              </a:rPr>
              <a:t> 5 points</a:t>
            </a:r>
          </a:p>
          <a:p>
            <a:pPr marL="914400" lvl="1" indent="-457200">
              <a:buFont typeface="+mj-lt"/>
              <a:buAutoNum type="alphaLcParenR"/>
            </a:pPr>
            <a:r>
              <a:rPr lang="en-US" sz="2000" dirty="0"/>
              <a:t>Include a CROSSTAB map that shows simulated change with a caption. </a:t>
            </a:r>
            <a:r>
              <a:rPr lang="en-US" sz="2000" dirty="0">
                <a:solidFill>
                  <a:srgbClr val="FF0000"/>
                </a:solidFill>
              </a:rPr>
              <a:t>15 points</a:t>
            </a:r>
          </a:p>
          <a:p>
            <a:pPr marL="914400" lvl="1" indent="-457200">
              <a:buFont typeface="+mj-lt"/>
              <a:buAutoNum type="alphaLcParenR"/>
            </a:pPr>
            <a:r>
              <a:rPr lang="en-US" sz="2000" dirty="0"/>
              <a:t>Include a paragraph that explains where the largest suitability values are in run1 map.</a:t>
            </a:r>
            <a:r>
              <a:rPr lang="en-US" sz="2000" dirty="0">
                <a:solidFill>
                  <a:srgbClr val="FF0000"/>
                </a:solidFill>
              </a:rPr>
              <a:t> T</a:t>
            </a: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he high suitability values occur at elevations between 20-30, with elevation 25 being the highest.  As a result, one </a:t>
            </a:r>
            <a:r>
              <a:rPr lang="en-US" sz="2000" dirty="0">
                <a:solidFill>
                  <a:srgbClr val="FF0000"/>
                </a:solidFill>
                <a:latin typeface="Calibri" panose="020F0502020204030204"/>
              </a:rPr>
              <a:t>can conclude that builders tend to develop more intensively these elevations.</a:t>
            </a:r>
          </a:p>
          <a:p>
            <a:pPr marL="914400" lvl="1" indent="-457200">
              <a:buFont typeface="+mj-lt"/>
              <a:buAutoNum type="alphaLcParenR"/>
            </a:pPr>
            <a:r>
              <a:rPr lang="en-US" sz="2000" dirty="0"/>
              <a:t>Include a paragraph that describe how Geomod computed the suitability values. </a:t>
            </a:r>
            <a:r>
              <a:rPr lang="en-US" sz="2000" dirty="0">
                <a:solidFill>
                  <a:srgbClr val="FF0000"/>
                </a:solidFill>
              </a:rPr>
              <a:t>5 points </a:t>
            </a:r>
            <a:r>
              <a:rPr lang="en-US" sz="2000" dirty="0" err="1">
                <a:solidFill>
                  <a:srgbClr val="FF0000"/>
                </a:solidFill>
              </a:rPr>
              <a:t>Geomod</a:t>
            </a:r>
            <a:r>
              <a:rPr lang="en-US" sz="2000" dirty="0">
                <a:solidFill>
                  <a:srgbClr val="FF0000"/>
                </a:solidFill>
              </a:rPr>
              <a:t> computes the suitability for each pixel by first comparing the driver map(elevation) to the 1985 </a:t>
            </a: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binary map</a:t>
            </a:r>
            <a:r>
              <a:rPr lang="en-US" sz="2000" dirty="0">
                <a:solidFill>
                  <a:srgbClr val="FF0000"/>
                </a:solidFill>
              </a:rPr>
              <a:t>, and for each category (1 meter each) of the elevation map a percent is calculated from the ratio of the quantity of built to the total quantity of pixels within each category.  These percentages (the suitability values) are then used to reclassify the map into a suitability map. The maximum suitability value was 28.57 but we set the display to 50 to better show the difference between Run 1 and Run 2. </a:t>
            </a:r>
          </a:p>
          <a:p>
            <a:pPr marL="914400" lvl="1" indent="-457200">
              <a:buFont typeface="+mj-lt"/>
              <a:buAutoNum type="alphaLcParenR"/>
            </a:pPr>
            <a:endParaRPr lang="en-US" sz="2000" dirty="0">
              <a:solidFill>
                <a:srgbClr val="FF0000"/>
              </a:solidFill>
            </a:endParaRPr>
          </a:p>
          <a:p>
            <a:pPr marL="0" indent="0">
              <a:buNone/>
            </a:pPr>
            <a:r>
              <a:rPr lang="en-US" sz="2000" b="1" dirty="0"/>
              <a:t>2. Submit two slides that describe run 2 according to the bullets below. </a:t>
            </a:r>
            <a:r>
              <a:rPr lang="en-US" sz="2000" b="1" dirty="0">
                <a:solidFill>
                  <a:srgbClr val="FF0000"/>
                </a:solidFill>
              </a:rPr>
              <a:t>45 points</a:t>
            </a:r>
            <a:endParaRPr lang="en-US" sz="2000" b="1" dirty="0"/>
          </a:p>
          <a:p>
            <a:pPr marL="914400" lvl="1" indent="-457200">
              <a:buFont typeface="+mj-lt"/>
              <a:buAutoNum type="alphaLcParenR"/>
            </a:pPr>
            <a:r>
              <a:rPr lang="en-US" sz="2000" dirty="0"/>
              <a:t>Include a group of four driver maps with a caption.</a:t>
            </a:r>
            <a:r>
              <a:rPr lang="en-US" sz="2000" dirty="0">
                <a:solidFill>
                  <a:srgbClr val="FF0000"/>
                </a:solidFill>
              </a:rPr>
              <a:t> 15 Points</a:t>
            </a:r>
          </a:p>
          <a:p>
            <a:pPr marL="914400" lvl="1" indent="-457200">
              <a:buFont typeface="+mj-lt"/>
              <a:buAutoNum type="alphaLcParenR"/>
            </a:pPr>
            <a:r>
              <a:rPr lang="en-US" sz="2000" dirty="0"/>
              <a:t>Include a CROSSTAB map of simulated change with a caption. </a:t>
            </a:r>
            <a:r>
              <a:rPr lang="en-US" sz="2000" dirty="0">
                <a:solidFill>
                  <a:srgbClr val="FF0000"/>
                </a:solidFill>
              </a:rPr>
              <a:t>20 points</a:t>
            </a:r>
          </a:p>
          <a:p>
            <a:pPr marL="800100" lvl="1" indent="-342900">
              <a:buFont typeface="+mj-lt"/>
              <a:buAutoNum type="alphaLcParenR"/>
            </a:pPr>
            <a:r>
              <a:rPr lang="en-US" sz="2000" dirty="0"/>
              <a:t>Include a paragraph that explain where the largest suitability values in run2 map.</a:t>
            </a:r>
            <a:r>
              <a:rPr lang="en-US" sz="2000" dirty="0">
                <a:solidFill>
                  <a:srgbClr val="FF0000"/>
                </a:solidFill>
              </a:rPr>
              <a:t> 5 points</a:t>
            </a:r>
          </a:p>
          <a:p>
            <a:pPr marL="800100" lvl="1" indent="-342900">
              <a:buFont typeface="+mj-lt"/>
              <a:buAutoNum type="alphaLcParenR"/>
            </a:pPr>
            <a:r>
              <a:rPr lang="en-US" sz="2000" dirty="0"/>
              <a:t>Include a paragraph that describe how Geomod computed the suitability values. </a:t>
            </a:r>
            <a:r>
              <a:rPr lang="en-US" sz="2000" dirty="0">
                <a:solidFill>
                  <a:srgbClr val="FF0000"/>
                </a:solidFill>
              </a:rPr>
              <a:t>5 point</a:t>
            </a:r>
          </a:p>
          <a:p>
            <a:pPr marL="0" indent="0">
              <a:buNone/>
            </a:pPr>
            <a:r>
              <a:rPr lang="en-US" sz="2000" b="1" dirty="0"/>
              <a:t>3. Submit one slide that describes GEOMOD’s simulation behavior and assessment of validation.</a:t>
            </a:r>
            <a:r>
              <a:rPr lang="en-US" sz="2000" b="1" dirty="0">
                <a:solidFill>
                  <a:srgbClr val="FF0000"/>
                </a:solidFill>
              </a:rPr>
              <a:t> 15points</a:t>
            </a:r>
            <a:endParaRPr lang="en-US" sz="2000" b="1" dirty="0"/>
          </a:p>
          <a:p>
            <a:pPr marL="0" indent="0">
              <a:buNone/>
            </a:pPr>
            <a:r>
              <a:rPr lang="en-US" sz="2000" b="1" dirty="0"/>
              <a:t>4. Bonus. </a:t>
            </a:r>
            <a:r>
              <a:rPr lang="en-US" sz="2000" b="1" dirty="0">
                <a:solidFill>
                  <a:srgbClr val="FF0000"/>
                </a:solidFill>
              </a:rPr>
              <a:t>5 points</a:t>
            </a:r>
          </a:p>
        </p:txBody>
      </p:sp>
      <p:sp>
        <p:nvSpPr>
          <p:cNvPr id="4" name="Slide Number Placeholder 3">
            <a:extLst>
              <a:ext uri="{FF2B5EF4-FFF2-40B4-BE49-F238E27FC236}">
                <a16:creationId xmlns:a16="http://schemas.microsoft.com/office/drawing/2014/main" id="{51EDEFC3-97D8-112B-59CB-30948F80B9C6}"/>
              </a:ext>
            </a:extLst>
          </p:cNvPr>
          <p:cNvSpPr>
            <a:spLocks noGrp="1"/>
          </p:cNvSpPr>
          <p:nvPr>
            <p:ph type="sldNum" sz="quarter" idx="12"/>
          </p:nvPr>
        </p:nvSpPr>
        <p:spPr/>
        <p:txBody>
          <a:bodyPr/>
          <a:lstStyle/>
          <a:p>
            <a:fld id="{96D102A5-8CE2-D545-A433-DD4CEB31CA83}" type="slidenum">
              <a:rPr lang="en-US" smtClean="0"/>
              <a:t>10</a:t>
            </a:fld>
            <a:endParaRPr lang="en-US"/>
          </a:p>
        </p:txBody>
      </p:sp>
      <p:sp>
        <p:nvSpPr>
          <p:cNvPr id="5" name="Title 1">
            <a:extLst>
              <a:ext uri="{FF2B5EF4-FFF2-40B4-BE49-F238E27FC236}">
                <a16:creationId xmlns:a16="http://schemas.microsoft.com/office/drawing/2014/main" id="{1373E844-73F0-414B-B1AD-47654572A8AD}"/>
              </a:ext>
            </a:extLst>
          </p:cNvPr>
          <p:cNvSpPr>
            <a:spLocks noGrp="1"/>
          </p:cNvSpPr>
          <p:nvPr>
            <p:ph type="title"/>
          </p:nvPr>
        </p:nvSpPr>
        <p:spPr>
          <a:xfrm>
            <a:off x="838200" y="365126"/>
            <a:ext cx="10515600" cy="379513"/>
          </a:xfrm>
        </p:spPr>
        <p:txBody>
          <a:bodyPr>
            <a:normAutofit fontScale="90000"/>
          </a:bodyPr>
          <a:lstStyle/>
          <a:p>
            <a:r>
              <a:rPr lang="en-US" dirty="0"/>
              <a:t>Assignment 2 Grading Rubric</a:t>
            </a:r>
          </a:p>
        </p:txBody>
      </p:sp>
    </p:spTree>
    <p:extLst>
      <p:ext uri="{BB962C8B-B14F-4D97-AF65-F5344CB8AC3E}">
        <p14:creationId xmlns:p14="http://schemas.microsoft.com/office/powerpoint/2010/main" val="2501888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2</a:t>
            </a:r>
          </a:p>
        </p:txBody>
      </p:sp>
      <p:sp>
        <p:nvSpPr>
          <p:cNvPr id="3" name="Content Placeholder 2"/>
          <p:cNvSpPr>
            <a:spLocks noGrp="1"/>
          </p:cNvSpPr>
          <p:nvPr>
            <p:ph idx="1"/>
          </p:nvPr>
        </p:nvSpPr>
        <p:spPr>
          <a:xfrm>
            <a:off x="0" y="866274"/>
            <a:ext cx="12192000" cy="5991726"/>
          </a:xfrm>
        </p:spPr>
        <p:txBody>
          <a:bodyPr>
            <a:normAutofit fontScale="92500" lnSpcReduction="20000"/>
          </a:bodyPr>
          <a:lstStyle/>
          <a:p>
            <a:pPr marL="0" indent="0">
              <a:buNone/>
            </a:pPr>
            <a:r>
              <a:rPr lang="en-US" dirty="0"/>
              <a:t>Use data in ForestOtherBuilt2.zip from Canvas, which is the same data as for Assignment 1. Perform two runs of Geomod. For both runs, use 1985Built1 at 1985 as Beginning </a:t>
            </a:r>
            <a:r>
              <a:rPr lang="en-US" dirty="0" err="1"/>
              <a:t>landuse</a:t>
            </a:r>
            <a:r>
              <a:rPr lang="en-US" dirty="0"/>
              <a:t> image, 1985 as Beginning time, 1999 as ending time, 14 as time step, and do not do environmental impact analysis.</a:t>
            </a:r>
          </a:p>
          <a:p>
            <a:pPr marL="0" indent="0">
              <a:buNone/>
            </a:pPr>
            <a:r>
              <a:rPr lang="en-US" dirty="0"/>
              <a:t>For first run, create parameter file called run1, use Mask, Neighborhood search mode constrained by width 3 by 3, 1 simulation, 1 driver with equal weights, Driver map as elevation02, use an extrapolation of the gross built gain during 1971-1985 to determine the simulated quantity at 1999, do not output interim time images, use run1 as prefix.      </a:t>
            </a:r>
          </a:p>
          <a:p>
            <a:pPr marL="0" indent="0">
              <a:buNone/>
            </a:pPr>
            <a:r>
              <a:rPr lang="en-US" dirty="0"/>
              <a:t>For second run, create parameter file called run2, use towns map as Strata, Neighborhood search mode unconstrained, 1 simulation, 4 drivers with equal weights, Driver maps as elevation02, geology, 1971 </a:t>
            </a:r>
            <a:r>
              <a:rPr lang="en-US" dirty="0" err="1"/>
              <a:t>landuse</a:t>
            </a:r>
            <a:r>
              <a:rPr lang="en-US" dirty="0"/>
              <a:t> 21 categories, protection, use 1999Built1 at 1999 as ending time </a:t>
            </a:r>
            <a:r>
              <a:rPr lang="en-US" dirty="0" err="1"/>
              <a:t>landuse</a:t>
            </a:r>
            <a:r>
              <a:rPr lang="en-US" dirty="0"/>
              <a:t> validation image to determine the quantity by town, do not output interim time images, use run2 as prefix.</a:t>
            </a:r>
          </a:p>
          <a:p>
            <a:pPr marL="0" indent="0">
              <a:buNone/>
            </a:pPr>
            <a:r>
              <a:rPr lang="en-US" dirty="0"/>
              <a:t>For each model run, perform CROSSTAB to produce a map that shows the simulated changes from 1985. Submit one PPTX or PDF file that shows for each run the: driver map(s), </a:t>
            </a:r>
            <a:r>
              <a:rPr lang="en-US" dirty="0" err="1"/>
              <a:t>Geomod’s</a:t>
            </a:r>
            <a:r>
              <a:rPr lang="en-US" dirty="0"/>
              <a:t> suitability map, your CROSSTAB map that shows simulated changes. </a:t>
            </a:r>
            <a:r>
              <a:rPr lang="en-US" dirty="0">
                <a:solidFill>
                  <a:srgbClr val="FF0000"/>
                </a:solidFill>
              </a:rPr>
              <a:t>Include paragraphs that describe how Geomod computed the suitability values and explain where the largest suitability values are for each run. Also, describe the behavior of </a:t>
            </a:r>
            <a:r>
              <a:rPr lang="en-US" dirty="0" err="1">
                <a:solidFill>
                  <a:srgbClr val="FF0000"/>
                </a:solidFill>
              </a:rPr>
              <a:t>Geomod’s</a:t>
            </a:r>
            <a:r>
              <a:rPr lang="en-US" dirty="0">
                <a:solidFill>
                  <a:srgbClr val="FF0000"/>
                </a:solidFill>
              </a:rPr>
              <a:t> simulation and your assessment of validation.</a:t>
            </a:r>
          </a:p>
        </p:txBody>
      </p:sp>
      <p:sp>
        <p:nvSpPr>
          <p:cNvPr id="4" name="Slide Number Placeholder 3"/>
          <p:cNvSpPr>
            <a:spLocks noGrp="1"/>
          </p:cNvSpPr>
          <p:nvPr>
            <p:ph type="sldNum" sz="quarter" idx="12"/>
          </p:nvPr>
        </p:nvSpPr>
        <p:spPr/>
        <p:txBody>
          <a:bodyPr/>
          <a:lstStyle/>
          <a:p>
            <a:fld id="{D47C6A6E-F6BB-4697-B856-8A66036D8304}" type="slidenum">
              <a:rPr lang="en-US" smtClean="0"/>
              <a:t>11</a:t>
            </a:fld>
            <a:endParaRPr lang="en-US"/>
          </a:p>
        </p:txBody>
      </p:sp>
    </p:spTree>
    <p:extLst>
      <p:ext uri="{BB962C8B-B14F-4D97-AF65-F5344CB8AC3E}">
        <p14:creationId xmlns:p14="http://schemas.microsoft.com/office/powerpoint/2010/main" val="1785080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DDAE2DA-CD86-40C4-93AC-855C441B8A2B}"/>
              </a:ext>
            </a:extLst>
          </p:cNvPr>
          <p:cNvPicPr>
            <a:picLocks noGrp="1" noChangeAspect="1"/>
          </p:cNvPicPr>
          <p:nvPr>
            <p:ph idx="1"/>
          </p:nvPr>
        </p:nvPicPr>
        <p:blipFill>
          <a:blip r:embed="rId2"/>
          <a:stretch>
            <a:fillRect/>
          </a:stretch>
        </p:blipFill>
        <p:spPr>
          <a:xfrm>
            <a:off x="280811" y="730251"/>
            <a:ext cx="10651065" cy="5991224"/>
          </a:xfrm>
          <a:prstGeom prst="rect">
            <a:avLst/>
          </a:prstGeom>
        </p:spPr>
      </p:pic>
      <p:sp>
        <p:nvSpPr>
          <p:cNvPr id="2" name="Title 1"/>
          <p:cNvSpPr>
            <a:spLocks noGrp="1"/>
          </p:cNvSpPr>
          <p:nvPr>
            <p:ph type="title"/>
          </p:nvPr>
        </p:nvSpPr>
        <p:spPr>
          <a:xfrm>
            <a:off x="0" y="365127"/>
            <a:ext cx="11353800" cy="365124"/>
          </a:xfrm>
        </p:spPr>
        <p:txBody>
          <a:bodyPr>
            <a:normAutofit fontScale="90000"/>
          </a:bodyPr>
          <a:lstStyle/>
          <a:p>
            <a:r>
              <a:rPr lang="en-US" dirty="0"/>
              <a:t>Open assign2run1_1.lub</a:t>
            </a:r>
          </a:p>
        </p:txBody>
      </p:sp>
      <p:sp>
        <p:nvSpPr>
          <p:cNvPr id="4" name="Slide Number Placeholder 3"/>
          <p:cNvSpPr>
            <a:spLocks noGrp="1"/>
          </p:cNvSpPr>
          <p:nvPr>
            <p:ph type="sldNum" sz="quarter" idx="12"/>
          </p:nvPr>
        </p:nvSpPr>
        <p:spPr/>
        <p:txBody>
          <a:bodyPr/>
          <a:lstStyle/>
          <a:p>
            <a:fld id="{D47C6A6E-F6BB-4697-B856-8A66036D8304}" type="slidenum">
              <a:rPr lang="en-US" smtClean="0"/>
              <a:t>12</a:t>
            </a:fld>
            <a:endParaRPr lang="en-US"/>
          </a:p>
        </p:txBody>
      </p:sp>
      <p:sp>
        <p:nvSpPr>
          <p:cNvPr id="3" name="Rectangle: Rounded Corners 2">
            <a:extLst>
              <a:ext uri="{FF2B5EF4-FFF2-40B4-BE49-F238E27FC236}">
                <a16:creationId xmlns:a16="http://schemas.microsoft.com/office/drawing/2014/main" id="{E24DD577-1F73-4B76-9E2E-029A245389F7}"/>
              </a:ext>
            </a:extLst>
          </p:cNvPr>
          <p:cNvSpPr/>
          <p:nvPr/>
        </p:nvSpPr>
        <p:spPr>
          <a:xfrm>
            <a:off x="5869858" y="1327354"/>
            <a:ext cx="344130" cy="452285"/>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8665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A7D7330-F081-48B9-85BF-51AB9BA995D2}"/>
              </a:ext>
            </a:extLst>
          </p:cNvPr>
          <p:cNvPicPr>
            <a:picLocks noGrp="1" noChangeAspect="1"/>
          </p:cNvPicPr>
          <p:nvPr>
            <p:ph idx="1"/>
          </p:nvPr>
        </p:nvPicPr>
        <p:blipFill>
          <a:blip r:embed="rId2"/>
          <a:stretch>
            <a:fillRect/>
          </a:stretch>
        </p:blipFill>
        <p:spPr>
          <a:xfrm>
            <a:off x="280811" y="730251"/>
            <a:ext cx="10651065" cy="5991224"/>
          </a:xfrm>
          <a:prstGeom prst="rect">
            <a:avLst/>
          </a:prstGeom>
        </p:spPr>
      </p:pic>
      <p:sp>
        <p:nvSpPr>
          <p:cNvPr id="2" name="Title 1"/>
          <p:cNvSpPr>
            <a:spLocks noGrp="1"/>
          </p:cNvSpPr>
          <p:nvPr>
            <p:ph type="title"/>
          </p:nvPr>
        </p:nvSpPr>
        <p:spPr>
          <a:xfrm>
            <a:off x="0" y="365127"/>
            <a:ext cx="11353800" cy="365124"/>
          </a:xfrm>
        </p:spPr>
        <p:txBody>
          <a:bodyPr>
            <a:normAutofit fontScale="90000"/>
          </a:bodyPr>
          <a:lstStyle/>
          <a:p>
            <a:r>
              <a:rPr lang="en-US" dirty="0"/>
              <a:t>assign2run1_1.lub shows a ratio for each elevation bin</a:t>
            </a:r>
          </a:p>
        </p:txBody>
      </p:sp>
      <p:sp>
        <p:nvSpPr>
          <p:cNvPr id="4" name="Slide Number Placeholder 3"/>
          <p:cNvSpPr>
            <a:spLocks noGrp="1"/>
          </p:cNvSpPr>
          <p:nvPr>
            <p:ph type="sldNum" sz="quarter" idx="12"/>
          </p:nvPr>
        </p:nvSpPr>
        <p:spPr/>
        <p:txBody>
          <a:bodyPr/>
          <a:lstStyle/>
          <a:p>
            <a:fld id="{D47C6A6E-F6BB-4697-B856-8A66036D8304}" type="slidenum">
              <a:rPr lang="en-US" smtClean="0"/>
              <a:t>13</a:t>
            </a:fld>
            <a:endParaRPr lang="en-US"/>
          </a:p>
        </p:txBody>
      </p:sp>
    </p:spTree>
    <p:extLst>
      <p:ext uri="{BB962C8B-B14F-4D97-AF65-F5344CB8AC3E}">
        <p14:creationId xmlns:p14="http://schemas.microsoft.com/office/powerpoint/2010/main" val="3476530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A7D7330-F081-48B9-85BF-51AB9BA995D2}"/>
              </a:ext>
            </a:extLst>
          </p:cNvPr>
          <p:cNvPicPr>
            <a:picLocks noGrp="1" noChangeAspect="1"/>
          </p:cNvPicPr>
          <p:nvPr>
            <p:ph idx="1"/>
          </p:nvPr>
        </p:nvPicPr>
        <p:blipFill>
          <a:blip r:embed="rId2"/>
          <a:stretch>
            <a:fillRect/>
          </a:stretch>
        </p:blipFill>
        <p:spPr>
          <a:xfrm>
            <a:off x="280811" y="730251"/>
            <a:ext cx="10651065" cy="5991224"/>
          </a:xfrm>
          <a:prstGeom prst="rect">
            <a:avLst/>
          </a:prstGeom>
        </p:spPr>
      </p:pic>
      <p:sp>
        <p:nvSpPr>
          <p:cNvPr id="2" name="Title 1"/>
          <p:cNvSpPr>
            <a:spLocks noGrp="1"/>
          </p:cNvSpPr>
          <p:nvPr>
            <p:ph type="title"/>
          </p:nvPr>
        </p:nvSpPr>
        <p:spPr>
          <a:xfrm>
            <a:off x="-1" y="365127"/>
            <a:ext cx="12192001" cy="365124"/>
          </a:xfrm>
        </p:spPr>
        <p:txBody>
          <a:bodyPr>
            <a:noAutofit/>
          </a:bodyPr>
          <a:lstStyle/>
          <a:p>
            <a:r>
              <a:rPr lang="en-US" sz="2400" dirty="0"/>
              <a:t>Each elevation receives a percentage that derives from an overlay of elevation with 1985 built</a:t>
            </a:r>
          </a:p>
        </p:txBody>
      </p:sp>
      <p:sp>
        <p:nvSpPr>
          <p:cNvPr id="4" name="Slide Number Placeholder 3"/>
          <p:cNvSpPr>
            <a:spLocks noGrp="1"/>
          </p:cNvSpPr>
          <p:nvPr>
            <p:ph type="sldNum" sz="quarter" idx="12"/>
          </p:nvPr>
        </p:nvSpPr>
        <p:spPr/>
        <p:txBody>
          <a:bodyPr/>
          <a:lstStyle/>
          <a:p>
            <a:fld id="{D47C6A6E-F6BB-4697-B856-8A66036D8304}" type="slidenum">
              <a:rPr lang="en-US" smtClean="0"/>
              <a:t>14</a:t>
            </a:fld>
            <a:endParaRPr lang="en-US"/>
          </a:p>
        </p:txBody>
      </p:sp>
    </p:spTree>
    <p:extLst>
      <p:ext uri="{BB962C8B-B14F-4D97-AF65-F5344CB8AC3E}">
        <p14:creationId xmlns:p14="http://schemas.microsoft.com/office/powerpoint/2010/main" val="3698723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A7D7330-F081-48B9-85BF-51AB9BA995D2}"/>
              </a:ext>
            </a:extLst>
          </p:cNvPr>
          <p:cNvPicPr>
            <a:picLocks noGrp="1" noChangeAspect="1"/>
          </p:cNvPicPr>
          <p:nvPr>
            <p:ph idx="1"/>
          </p:nvPr>
        </p:nvPicPr>
        <p:blipFill>
          <a:blip r:embed="rId2"/>
          <a:stretch>
            <a:fillRect/>
          </a:stretch>
        </p:blipFill>
        <p:spPr>
          <a:xfrm>
            <a:off x="280811" y="730251"/>
            <a:ext cx="10651065" cy="5991224"/>
          </a:xfrm>
          <a:prstGeom prst="rect">
            <a:avLst/>
          </a:prstGeom>
        </p:spPr>
      </p:pic>
      <p:sp>
        <p:nvSpPr>
          <p:cNvPr id="2" name="Title 1"/>
          <p:cNvSpPr>
            <a:spLocks noGrp="1"/>
          </p:cNvSpPr>
          <p:nvPr>
            <p:ph type="title"/>
          </p:nvPr>
        </p:nvSpPr>
        <p:spPr>
          <a:xfrm>
            <a:off x="-1" y="217647"/>
            <a:ext cx="12192001" cy="365124"/>
          </a:xfrm>
        </p:spPr>
        <p:txBody>
          <a:bodyPr>
            <a:noAutofit/>
          </a:bodyPr>
          <a:lstStyle/>
          <a:p>
            <a:r>
              <a:rPr lang="en-US" sz="2400" dirty="0"/>
              <a:t>The percentage for each elevation bin = </a:t>
            </a:r>
            <a:br>
              <a:rPr lang="en-US" sz="2400" dirty="0"/>
            </a:br>
            <a:r>
              <a:rPr lang="en-US" sz="2400" dirty="0"/>
              <a:t>100% * (size of 1985 built on the elevation bin)/(size of elevation bin)</a:t>
            </a:r>
          </a:p>
        </p:txBody>
      </p:sp>
      <p:sp>
        <p:nvSpPr>
          <p:cNvPr id="4" name="Slide Number Placeholder 3"/>
          <p:cNvSpPr>
            <a:spLocks noGrp="1"/>
          </p:cNvSpPr>
          <p:nvPr>
            <p:ph type="sldNum" sz="quarter" idx="12"/>
          </p:nvPr>
        </p:nvSpPr>
        <p:spPr/>
        <p:txBody>
          <a:bodyPr/>
          <a:lstStyle/>
          <a:p>
            <a:fld id="{D47C6A6E-F6BB-4697-B856-8A66036D8304}" type="slidenum">
              <a:rPr lang="en-US" smtClean="0"/>
              <a:t>15</a:t>
            </a:fld>
            <a:endParaRPr lang="en-US"/>
          </a:p>
        </p:txBody>
      </p:sp>
    </p:spTree>
    <p:extLst>
      <p:ext uri="{BB962C8B-B14F-4D97-AF65-F5344CB8AC3E}">
        <p14:creationId xmlns:p14="http://schemas.microsoft.com/office/powerpoint/2010/main" val="1713523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22E7B2E-CEC1-4F18-B9E7-DF0E3EE9A633}"/>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
        <p:nvSpPr>
          <p:cNvPr id="2" name="Title 1"/>
          <p:cNvSpPr>
            <a:spLocks noGrp="1"/>
          </p:cNvSpPr>
          <p:nvPr>
            <p:ph type="title"/>
          </p:nvPr>
        </p:nvSpPr>
        <p:spPr>
          <a:xfrm>
            <a:off x="0" y="379514"/>
            <a:ext cx="12192000" cy="365125"/>
          </a:xfrm>
        </p:spPr>
        <p:txBody>
          <a:bodyPr>
            <a:noAutofit/>
          </a:bodyPr>
          <a:lstStyle/>
          <a:p>
            <a:r>
              <a:rPr lang="en-US" sz="3200" dirty="0"/>
              <a:t>Use CROSSTAB to see the elevations where simulated change occurred?</a:t>
            </a:r>
          </a:p>
        </p:txBody>
      </p:sp>
      <p:sp>
        <p:nvSpPr>
          <p:cNvPr id="4" name="Slide Number Placeholder 3"/>
          <p:cNvSpPr>
            <a:spLocks noGrp="1"/>
          </p:cNvSpPr>
          <p:nvPr>
            <p:ph type="sldNum" sz="quarter" idx="12"/>
          </p:nvPr>
        </p:nvSpPr>
        <p:spPr/>
        <p:txBody>
          <a:bodyPr/>
          <a:lstStyle/>
          <a:p>
            <a:fld id="{D47C6A6E-F6BB-4697-B856-8A66036D8304}" type="slidenum">
              <a:rPr lang="en-US" smtClean="0"/>
              <a:t>16</a:t>
            </a:fld>
            <a:endParaRPr lang="en-US"/>
          </a:p>
        </p:txBody>
      </p:sp>
    </p:spTree>
    <p:extLst>
      <p:ext uri="{BB962C8B-B14F-4D97-AF65-F5344CB8AC3E}">
        <p14:creationId xmlns:p14="http://schemas.microsoft.com/office/powerpoint/2010/main" val="65892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FF8641E4-AA68-401B-8505-0A12194AA6D1}"/>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
        <p:nvSpPr>
          <p:cNvPr id="2" name="Title 1"/>
          <p:cNvSpPr>
            <a:spLocks noGrp="1"/>
          </p:cNvSpPr>
          <p:nvPr>
            <p:ph type="title"/>
          </p:nvPr>
        </p:nvSpPr>
        <p:spPr>
          <a:xfrm>
            <a:off x="838200" y="365126"/>
            <a:ext cx="11353800" cy="379513"/>
          </a:xfrm>
        </p:spPr>
        <p:txBody>
          <a:bodyPr>
            <a:normAutofit fontScale="90000"/>
          </a:bodyPr>
          <a:lstStyle/>
          <a:p>
            <a:r>
              <a:rPr lang="en-US" dirty="0"/>
              <a:t>Run1 simulated change on elevations 22-25, 27. Why?</a:t>
            </a:r>
          </a:p>
        </p:txBody>
      </p:sp>
      <p:sp>
        <p:nvSpPr>
          <p:cNvPr id="4" name="Slide Number Placeholder 3"/>
          <p:cNvSpPr>
            <a:spLocks noGrp="1"/>
          </p:cNvSpPr>
          <p:nvPr>
            <p:ph type="sldNum" sz="quarter" idx="12"/>
          </p:nvPr>
        </p:nvSpPr>
        <p:spPr/>
        <p:txBody>
          <a:bodyPr/>
          <a:lstStyle/>
          <a:p>
            <a:fld id="{D47C6A6E-F6BB-4697-B856-8A66036D8304}" type="slidenum">
              <a:rPr lang="en-US" smtClean="0"/>
              <a:t>17</a:t>
            </a:fld>
            <a:endParaRPr lang="en-US"/>
          </a:p>
        </p:txBody>
      </p:sp>
    </p:spTree>
    <p:extLst>
      <p:ext uri="{BB962C8B-B14F-4D97-AF65-F5344CB8AC3E}">
        <p14:creationId xmlns:p14="http://schemas.microsoft.com/office/powerpoint/2010/main" val="631353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EAACECB0-DFF9-4456-AC97-58F03F2D96A7}"/>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
        <p:nvSpPr>
          <p:cNvPr id="2" name="Title 1"/>
          <p:cNvSpPr>
            <a:spLocks noGrp="1"/>
          </p:cNvSpPr>
          <p:nvPr>
            <p:ph type="title"/>
          </p:nvPr>
        </p:nvSpPr>
        <p:spPr>
          <a:xfrm>
            <a:off x="0" y="379514"/>
            <a:ext cx="12192000" cy="365125"/>
          </a:xfrm>
        </p:spPr>
        <p:txBody>
          <a:bodyPr>
            <a:normAutofit fontScale="90000"/>
          </a:bodyPr>
          <a:lstStyle/>
          <a:p>
            <a:r>
              <a:rPr lang="en-US" dirty="0"/>
              <a:t>Run1 simulated how much change in each town? Why?</a:t>
            </a:r>
          </a:p>
        </p:txBody>
      </p:sp>
      <p:sp>
        <p:nvSpPr>
          <p:cNvPr id="4" name="Slide Number Placeholder 3"/>
          <p:cNvSpPr>
            <a:spLocks noGrp="1"/>
          </p:cNvSpPr>
          <p:nvPr>
            <p:ph type="sldNum" sz="quarter" idx="12"/>
          </p:nvPr>
        </p:nvSpPr>
        <p:spPr/>
        <p:txBody>
          <a:bodyPr/>
          <a:lstStyle/>
          <a:p>
            <a:fld id="{D47C6A6E-F6BB-4697-B856-8A66036D8304}" type="slidenum">
              <a:rPr lang="en-US" smtClean="0"/>
              <a:t>18</a:t>
            </a:fld>
            <a:endParaRPr lang="en-US"/>
          </a:p>
        </p:txBody>
      </p:sp>
    </p:spTree>
    <p:extLst>
      <p:ext uri="{BB962C8B-B14F-4D97-AF65-F5344CB8AC3E}">
        <p14:creationId xmlns:p14="http://schemas.microsoft.com/office/powerpoint/2010/main" val="2599356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EA6E2E3C-5A4E-47E9-90CB-FE987B5B1D6A}"/>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19</a:t>
            </a:fld>
            <a:endParaRPr lang="en-US"/>
          </a:p>
        </p:txBody>
      </p:sp>
      <p:sp>
        <p:nvSpPr>
          <p:cNvPr id="7" name="Title 1">
            <a:extLst>
              <a:ext uri="{FF2B5EF4-FFF2-40B4-BE49-F238E27FC236}">
                <a16:creationId xmlns:a16="http://schemas.microsoft.com/office/drawing/2014/main" id="{005B5F1F-9894-4C3A-9536-6D861BE38D51}"/>
              </a:ext>
            </a:extLst>
          </p:cNvPr>
          <p:cNvSpPr>
            <a:spLocks noGrp="1"/>
          </p:cNvSpPr>
          <p:nvPr>
            <p:ph type="title"/>
          </p:nvPr>
        </p:nvSpPr>
        <p:spPr>
          <a:xfrm>
            <a:off x="0" y="379514"/>
            <a:ext cx="12192000" cy="365125"/>
          </a:xfrm>
        </p:spPr>
        <p:txBody>
          <a:bodyPr>
            <a:normAutofit fontScale="90000"/>
          </a:bodyPr>
          <a:lstStyle/>
          <a:p>
            <a:r>
              <a:rPr lang="en-US" dirty="0"/>
              <a:t>Run2 simulated how much change in each town? Why?</a:t>
            </a:r>
          </a:p>
        </p:txBody>
      </p:sp>
    </p:spTree>
    <p:extLst>
      <p:ext uri="{BB962C8B-B14F-4D97-AF65-F5344CB8AC3E}">
        <p14:creationId xmlns:p14="http://schemas.microsoft.com/office/powerpoint/2010/main" val="2113211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118BCF3-42EC-ED1A-8AFE-E284924A41AA}"/>
              </a:ext>
            </a:extLst>
          </p:cNvPr>
          <p:cNvGraphicFramePr>
            <a:graphicFrameLocks noGrp="1"/>
          </p:cNvGraphicFramePr>
          <p:nvPr/>
        </p:nvGraphicFramePr>
        <p:xfrm>
          <a:off x="174661" y="285487"/>
          <a:ext cx="11763911" cy="6287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89916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Run 1 Suitability is based on elevation02</a:t>
            </a:r>
          </a:p>
        </p:txBody>
      </p:sp>
      <p:sp>
        <p:nvSpPr>
          <p:cNvPr id="4" name="Slide Number Placeholder 3"/>
          <p:cNvSpPr>
            <a:spLocks noGrp="1"/>
          </p:cNvSpPr>
          <p:nvPr>
            <p:ph type="sldNum" sz="quarter" idx="12"/>
          </p:nvPr>
        </p:nvSpPr>
        <p:spPr/>
        <p:txBody>
          <a:bodyPr/>
          <a:lstStyle/>
          <a:p>
            <a:fld id="{D47C6A6E-F6BB-4697-B856-8A66036D8304}" type="slidenum">
              <a:rPr lang="en-US" smtClean="0"/>
              <a:t>20</a:t>
            </a:fld>
            <a:endParaRPr lang="en-US"/>
          </a:p>
        </p:txBody>
      </p:sp>
      <p:pic>
        <p:nvPicPr>
          <p:cNvPr id="10" name="Content Placeholder 9">
            <a:extLst>
              <a:ext uri="{FF2B5EF4-FFF2-40B4-BE49-F238E27FC236}">
                <a16:creationId xmlns:a16="http://schemas.microsoft.com/office/drawing/2014/main" id="{1869082D-8924-4789-A9EC-6232532FEB33}"/>
              </a:ext>
            </a:extLst>
          </p:cNvPr>
          <p:cNvPicPr>
            <a:picLocks noGrp="1" noChangeAspect="1"/>
          </p:cNvPicPr>
          <p:nvPr>
            <p:ph idx="1"/>
          </p:nvPr>
        </p:nvPicPr>
        <p:blipFill>
          <a:blip r:embed="rId2"/>
          <a:stretch>
            <a:fillRect/>
          </a:stretch>
        </p:blipFill>
        <p:spPr>
          <a:xfrm>
            <a:off x="2497394" y="748887"/>
            <a:ext cx="6608334" cy="5972587"/>
          </a:xfrm>
          <a:prstGeom prst="rect">
            <a:avLst/>
          </a:prstGeom>
        </p:spPr>
      </p:pic>
    </p:spTree>
    <p:extLst>
      <p:ext uri="{BB962C8B-B14F-4D97-AF65-F5344CB8AC3E}">
        <p14:creationId xmlns:p14="http://schemas.microsoft.com/office/powerpoint/2010/main" val="4018044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6"/>
            <a:ext cx="11255477" cy="378681"/>
          </a:xfrm>
        </p:spPr>
        <p:txBody>
          <a:bodyPr>
            <a:normAutofit fontScale="90000"/>
          </a:bodyPr>
          <a:lstStyle/>
          <a:p>
            <a:r>
              <a:rPr lang="en-US" dirty="0"/>
              <a:t>Run 2 Suitability is based on 4 driver maps and towns</a:t>
            </a:r>
          </a:p>
        </p:txBody>
      </p:sp>
      <p:sp>
        <p:nvSpPr>
          <p:cNvPr id="4" name="Slide Number Placeholder 3"/>
          <p:cNvSpPr>
            <a:spLocks noGrp="1"/>
          </p:cNvSpPr>
          <p:nvPr>
            <p:ph type="sldNum" sz="quarter" idx="12"/>
          </p:nvPr>
        </p:nvSpPr>
        <p:spPr/>
        <p:txBody>
          <a:bodyPr/>
          <a:lstStyle/>
          <a:p>
            <a:fld id="{D47C6A6E-F6BB-4697-B856-8A66036D8304}" type="slidenum">
              <a:rPr lang="en-US" smtClean="0"/>
              <a:t>21</a:t>
            </a:fld>
            <a:endParaRPr lang="en-US"/>
          </a:p>
        </p:txBody>
      </p:sp>
      <p:pic>
        <p:nvPicPr>
          <p:cNvPr id="7" name="Content Placeholder 6">
            <a:extLst>
              <a:ext uri="{FF2B5EF4-FFF2-40B4-BE49-F238E27FC236}">
                <a16:creationId xmlns:a16="http://schemas.microsoft.com/office/drawing/2014/main" id="{5E7AC8BD-66A4-45E0-8ED3-331A60D5249B}"/>
              </a:ext>
            </a:extLst>
          </p:cNvPr>
          <p:cNvPicPr>
            <a:picLocks noGrp="1" noChangeAspect="1"/>
          </p:cNvPicPr>
          <p:nvPr>
            <p:ph idx="1"/>
          </p:nvPr>
        </p:nvPicPr>
        <p:blipFill>
          <a:blip r:embed="rId2"/>
          <a:stretch>
            <a:fillRect/>
          </a:stretch>
        </p:blipFill>
        <p:spPr>
          <a:xfrm>
            <a:off x="2497394" y="743807"/>
            <a:ext cx="6597445" cy="5972061"/>
          </a:xfrm>
          <a:prstGeom prst="rect">
            <a:avLst/>
          </a:prstGeom>
        </p:spPr>
      </p:pic>
    </p:spTree>
    <p:extLst>
      <p:ext uri="{BB962C8B-B14F-4D97-AF65-F5344CB8AC3E}">
        <p14:creationId xmlns:p14="http://schemas.microsoft.com/office/powerpoint/2010/main" val="1638222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1F50116-96C0-49E8-8FC5-00A2B90F39C4}"/>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Use Notepad to see assign2run2.lub</a:t>
            </a:r>
          </a:p>
        </p:txBody>
      </p:sp>
      <p:sp>
        <p:nvSpPr>
          <p:cNvPr id="4" name="Slide Number Placeholder 3"/>
          <p:cNvSpPr>
            <a:spLocks noGrp="1"/>
          </p:cNvSpPr>
          <p:nvPr>
            <p:ph type="sldNum" sz="quarter" idx="12"/>
          </p:nvPr>
        </p:nvSpPr>
        <p:spPr/>
        <p:txBody>
          <a:bodyPr/>
          <a:lstStyle/>
          <a:p>
            <a:fld id="{D47C6A6E-F6BB-4697-B856-8A66036D8304}" type="slidenum">
              <a:rPr lang="en-US" smtClean="0"/>
              <a:t>22</a:t>
            </a:fld>
            <a:endParaRPr lang="en-US"/>
          </a:p>
        </p:txBody>
      </p:sp>
    </p:spTree>
    <p:extLst>
      <p:ext uri="{BB962C8B-B14F-4D97-AF65-F5344CB8AC3E}">
        <p14:creationId xmlns:p14="http://schemas.microsoft.com/office/powerpoint/2010/main" val="2330534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See values of each bin of each driver of each town</a:t>
            </a:r>
          </a:p>
        </p:txBody>
      </p:sp>
      <p:sp>
        <p:nvSpPr>
          <p:cNvPr id="4" name="Slide Number Placeholder 3"/>
          <p:cNvSpPr>
            <a:spLocks noGrp="1"/>
          </p:cNvSpPr>
          <p:nvPr>
            <p:ph type="sldNum" sz="quarter" idx="12"/>
          </p:nvPr>
        </p:nvSpPr>
        <p:spPr/>
        <p:txBody>
          <a:bodyPr/>
          <a:lstStyle/>
          <a:p>
            <a:fld id="{D47C6A6E-F6BB-4697-B856-8A66036D8304}" type="slidenum">
              <a:rPr lang="en-US" smtClean="0"/>
              <a:t>23</a:t>
            </a:fld>
            <a:endParaRPr lang="en-US"/>
          </a:p>
        </p:txBody>
      </p:sp>
      <p:pic>
        <p:nvPicPr>
          <p:cNvPr id="10" name="Content Placeholder 9">
            <a:extLst>
              <a:ext uri="{FF2B5EF4-FFF2-40B4-BE49-F238E27FC236}">
                <a16:creationId xmlns:a16="http://schemas.microsoft.com/office/drawing/2014/main" id="{31B7BFA3-DA4A-4F69-8BFF-9FDBB8836C10}"/>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Tree>
    <p:extLst>
      <p:ext uri="{BB962C8B-B14F-4D97-AF65-F5344CB8AC3E}">
        <p14:creationId xmlns:p14="http://schemas.microsoft.com/office/powerpoint/2010/main" val="187983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See values of each bin of each driver of each town</a:t>
            </a:r>
          </a:p>
        </p:txBody>
      </p:sp>
      <p:sp>
        <p:nvSpPr>
          <p:cNvPr id="4" name="Slide Number Placeholder 3"/>
          <p:cNvSpPr>
            <a:spLocks noGrp="1"/>
          </p:cNvSpPr>
          <p:nvPr>
            <p:ph type="sldNum" sz="quarter" idx="12"/>
          </p:nvPr>
        </p:nvSpPr>
        <p:spPr/>
        <p:txBody>
          <a:bodyPr/>
          <a:lstStyle/>
          <a:p>
            <a:fld id="{D47C6A6E-F6BB-4697-B856-8A66036D8304}" type="slidenum">
              <a:rPr lang="en-US" smtClean="0"/>
              <a:t>24</a:t>
            </a:fld>
            <a:endParaRPr lang="en-US"/>
          </a:p>
        </p:txBody>
      </p:sp>
      <p:pic>
        <p:nvPicPr>
          <p:cNvPr id="6" name="Content Placeholder 5">
            <a:extLst>
              <a:ext uri="{FF2B5EF4-FFF2-40B4-BE49-F238E27FC236}">
                <a16:creationId xmlns:a16="http://schemas.microsoft.com/office/drawing/2014/main" id="{FF5030C1-E937-40A2-AE6A-68B0329134E9}"/>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Tree>
    <p:extLst>
      <p:ext uri="{BB962C8B-B14F-4D97-AF65-F5344CB8AC3E}">
        <p14:creationId xmlns:p14="http://schemas.microsoft.com/office/powerpoint/2010/main" val="4187148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6E1F4-BB52-4092-90F9-66E21E1CFB44}"/>
              </a:ext>
            </a:extLst>
          </p:cNvPr>
          <p:cNvSpPr>
            <a:spLocks noGrp="1"/>
          </p:cNvSpPr>
          <p:nvPr>
            <p:ph type="title"/>
          </p:nvPr>
        </p:nvSpPr>
        <p:spPr/>
        <p:txBody>
          <a:bodyPr/>
          <a:lstStyle/>
          <a:p>
            <a:r>
              <a:rPr lang="en-US" dirty="0"/>
              <a:t>What explains the difference between Run 1 and Run 2?</a:t>
            </a:r>
          </a:p>
        </p:txBody>
      </p:sp>
      <p:sp>
        <p:nvSpPr>
          <p:cNvPr id="3" name="Text Placeholder 2">
            <a:extLst>
              <a:ext uri="{FF2B5EF4-FFF2-40B4-BE49-F238E27FC236}">
                <a16:creationId xmlns:a16="http://schemas.microsoft.com/office/drawing/2014/main" id="{B3E564E5-82D9-4A28-99E3-485D06A19F47}"/>
              </a:ext>
            </a:extLst>
          </p:cNvPr>
          <p:cNvSpPr>
            <a:spLocks noGrp="1"/>
          </p:cNvSpPr>
          <p:nvPr>
            <p:ph type="body" idx="1"/>
          </p:nvPr>
        </p:nvSpPr>
        <p:spPr/>
        <p:txBody>
          <a:bodyPr/>
          <a:lstStyle/>
          <a:p>
            <a:r>
              <a:rPr lang="en-US" dirty="0"/>
              <a:t>Suitability</a:t>
            </a:r>
          </a:p>
        </p:txBody>
      </p:sp>
      <p:sp>
        <p:nvSpPr>
          <p:cNvPr id="5" name="Text Placeholder 4">
            <a:extLst>
              <a:ext uri="{FF2B5EF4-FFF2-40B4-BE49-F238E27FC236}">
                <a16:creationId xmlns:a16="http://schemas.microsoft.com/office/drawing/2014/main" id="{BE684E15-2C40-4C2E-89CE-24F5037DCBE4}"/>
              </a:ext>
            </a:extLst>
          </p:cNvPr>
          <p:cNvSpPr>
            <a:spLocks noGrp="1"/>
          </p:cNvSpPr>
          <p:nvPr>
            <p:ph type="body" sz="quarter" idx="3"/>
          </p:nvPr>
        </p:nvSpPr>
        <p:spPr/>
        <p:txBody>
          <a:bodyPr/>
          <a:lstStyle/>
          <a:p>
            <a:r>
              <a:rPr lang="en-US" dirty="0"/>
              <a:t>Simulated Gain of Built 1985-1999</a:t>
            </a:r>
          </a:p>
        </p:txBody>
      </p:sp>
      <p:sp>
        <p:nvSpPr>
          <p:cNvPr id="7" name="Slide Number Placeholder 6">
            <a:extLst>
              <a:ext uri="{FF2B5EF4-FFF2-40B4-BE49-F238E27FC236}">
                <a16:creationId xmlns:a16="http://schemas.microsoft.com/office/drawing/2014/main" id="{048E1F23-AA9F-4481-B63C-FED3DA0D9026}"/>
              </a:ext>
            </a:extLst>
          </p:cNvPr>
          <p:cNvSpPr>
            <a:spLocks noGrp="1"/>
          </p:cNvSpPr>
          <p:nvPr>
            <p:ph type="sldNum" sz="quarter" idx="12"/>
          </p:nvPr>
        </p:nvSpPr>
        <p:spPr/>
        <p:txBody>
          <a:bodyPr/>
          <a:lstStyle/>
          <a:p>
            <a:fld id="{D47C6A6E-F6BB-4697-B856-8A66036D8304}" type="slidenum">
              <a:rPr lang="en-US" smtClean="0"/>
              <a:t>25</a:t>
            </a:fld>
            <a:endParaRPr lang="en-US"/>
          </a:p>
        </p:txBody>
      </p:sp>
      <p:pic>
        <p:nvPicPr>
          <p:cNvPr id="18" name="Content Placeholder 17">
            <a:extLst>
              <a:ext uri="{FF2B5EF4-FFF2-40B4-BE49-F238E27FC236}">
                <a16:creationId xmlns:a16="http://schemas.microsoft.com/office/drawing/2014/main" id="{0A0D4F3B-3CA4-4DF7-9044-92366BA23DE6}"/>
              </a:ext>
            </a:extLst>
          </p:cNvPr>
          <p:cNvPicPr>
            <a:picLocks noGrp="1" noChangeAspect="1"/>
          </p:cNvPicPr>
          <p:nvPr>
            <p:ph sz="half" idx="2"/>
          </p:nvPr>
        </p:nvPicPr>
        <p:blipFill>
          <a:blip r:embed="rId2"/>
          <a:stretch>
            <a:fillRect/>
          </a:stretch>
        </p:blipFill>
        <p:spPr>
          <a:xfrm>
            <a:off x="778101" y="2722727"/>
            <a:ext cx="4640107" cy="3770148"/>
          </a:xfrm>
          <a:prstGeom prst="rect">
            <a:avLst/>
          </a:prstGeom>
        </p:spPr>
      </p:pic>
      <p:pic>
        <p:nvPicPr>
          <p:cNvPr id="17" name="Content Placeholder 16">
            <a:extLst>
              <a:ext uri="{FF2B5EF4-FFF2-40B4-BE49-F238E27FC236}">
                <a16:creationId xmlns:a16="http://schemas.microsoft.com/office/drawing/2014/main" id="{168EDF54-2CB3-4126-80DC-2CC5C98F4265}"/>
              </a:ext>
            </a:extLst>
          </p:cNvPr>
          <p:cNvPicPr>
            <a:picLocks noGrp="1" noChangeAspect="1"/>
          </p:cNvPicPr>
          <p:nvPr>
            <p:ph sz="quarter" idx="4"/>
          </p:nvPr>
        </p:nvPicPr>
        <p:blipFill>
          <a:blip r:embed="rId3"/>
          <a:stretch>
            <a:fillRect/>
          </a:stretch>
        </p:blipFill>
        <p:spPr>
          <a:xfrm>
            <a:off x="6315222" y="2713312"/>
            <a:ext cx="4313449" cy="3779564"/>
          </a:xfrm>
          <a:prstGeom prst="rect">
            <a:avLst/>
          </a:prstGeom>
        </p:spPr>
      </p:pic>
    </p:spTree>
    <p:extLst>
      <p:ext uri="{BB962C8B-B14F-4D97-AF65-F5344CB8AC3E}">
        <p14:creationId xmlns:p14="http://schemas.microsoft.com/office/powerpoint/2010/main" val="2556858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6E1F4-BB52-4092-90F9-66E21E1CFB44}"/>
              </a:ext>
            </a:extLst>
          </p:cNvPr>
          <p:cNvSpPr>
            <a:spLocks noGrp="1"/>
          </p:cNvSpPr>
          <p:nvPr>
            <p:ph type="title"/>
          </p:nvPr>
        </p:nvSpPr>
        <p:spPr/>
        <p:txBody>
          <a:bodyPr/>
          <a:lstStyle/>
          <a:p>
            <a:r>
              <a:rPr lang="en-US" dirty="0"/>
              <a:t>Why does the quantity differ between runs?</a:t>
            </a:r>
            <a:br>
              <a:rPr lang="en-US" dirty="0"/>
            </a:br>
            <a:r>
              <a:rPr lang="en-US" dirty="0"/>
              <a:t>Why does the allocation differ between runs?</a:t>
            </a:r>
          </a:p>
        </p:txBody>
      </p:sp>
      <p:sp>
        <p:nvSpPr>
          <p:cNvPr id="3" name="Text Placeholder 2">
            <a:extLst>
              <a:ext uri="{FF2B5EF4-FFF2-40B4-BE49-F238E27FC236}">
                <a16:creationId xmlns:a16="http://schemas.microsoft.com/office/drawing/2014/main" id="{B3E564E5-82D9-4A28-99E3-485D06A19F47}"/>
              </a:ext>
            </a:extLst>
          </p:cNvPr>
          <p:cNvSpPr>
            <a:spLocks noGrp="1"/>
          </p:cNvSpPr>
          <p:nvPr>
            <p:ph type="body" idx="1"/>
          </p:nvPr>
        </p:nvSpPr>
        <p:spPr/>
        <p:txBody>
          <a:bodyPr/>
          <a:lstStyle/>
          <a:p>
            <a:r>
              <a:rPr lang="en-US" dirty="0"/>
              <a:t>Suitability</a:t>
            </a:r>
          </a:p>
        </p:txBody>
      </p:sp>
      <p:sp>
        <p:nvSpPr>
          <p:cNvPr id="5" name="Text Placeholder 4">
            <a:extLst>
              <a:ext uri="{FF2B5EF4-FFF2-40B4-BE49-F238E27FC236}">
                <a16:creationId xmlns:a16="http://schemas.microsoft.com/office/drawing/2014/main" id="{BE684E15-2C40-4C2E-89CE-24F5037DCBE4}"/>
              </a:ext>
            </a:extLst>
          </p:cNvPr>
          <p:cNvSpPr>
            <a:spLocks noGrp="1"/>
          </p:cNvSpPr>
          <p:nvPr>
            <p:ph type="body" sz="quarter" idx="3"/>
          </p:nvPr>
        </p:nvSpPr>
        <p:spPr/>
        <p:txBody>
          <a:bodyPr/>
          <a:lstStyle/>
          <a:p>
            <a:r>
              <a:rPr lang="en-US" dirty="0"/>
              <a:t>Simulated Gain of Built 1985-1999</a:t>
            </a:r>
          </a:p>
        </p:txBody>
      </p:sp>
      <p:sp>
        <p:nvSpPr>
          <p:cNvPr id="7" name="Slide Number Placeholder 6">
            <a:extLst>
              <a:ext uri="{FF2B5EF4-FFF2-40B4-BE49-F238E27FC236}">
                <a16:creationId xmlns:a16="http://schemas.microsoft.com/office/drawing/2014/main" id="{048E1F23-AA9F-4481-B63C-FED3DA0D9026}"/>
              </a:ext>
            </a:extLst>
          </p:cNvPr>
          <p:cNvSpPr>
            <a:spLocks noGrp="1"/>
          </p:cNvSpPr>
          <p:nvPr>
            <p:ph type="sldNum" sz="quarter" idx="12"/>
          </p:nvPr>
        </p:nvSpPr>
        <p:spPr/>
        <p:txBody>
          <a:bodyPr/>
          <a:lstStyle/>
          <a:p>
            <a:fld id="{D47C6A6E-F6BB-4697-B856-8A66036D8304}" type="slidenum">
              <a:rPr lang="en-US" smtClean="0"/>
              <a:t>26</a:t>
            </a:fld>
            <a:endParaRPr lang="en-US"/>
          </a:p>
        </p:txBody>
      </p:sp>
      <p:pic>
        <p:nvPicPr>
          <p:cNvPr id="4" name="Content Placeholder 3">
            <a:extLst>
              <a:ext uri="{FF2B5EF4-FFF2-40B4-BE49-F238E27FC236}">
                <a16:creationId xmlns:a16="http://schemas.microsoft.com/office/drawing/2014/main" id="{ABD992F9-F373-4E42-A4EB-E9097B32E34E}"/>
              </a:ext>
            </a:extLst>
          </p:cNvPr>
          <p:cNvPicPr>
            <a:picLocks noGrp="1" noChangeAspect="1"/>
          </p:cNvPicPr>
          <p:nvPr>
            <p:ph sz="half" idx="2"/>
          </p:nvPr>
        </p:nvPicPr>
        <p:blipFill>
          <a:blip r:embed="rId2"/>
          <a:stretch>
            <a:fillRect/>
          </a:stretch>
        </p:blipFill>
        <p:spPr>
          <a:xfrm>
            <a:off x="778101" y="2722727"/>
            <a:ext cx="4640107" cy="3770148"/>
          </a:xfrm>
          <a:prstGeom prst="rect">
            <a:avLst/>
          </a:prstGeom>
        </p:spPr>
      </p:pic>
      <p:pic>
        <p:nvPicPr>
          <p:cNvPr id="6" name="Content Placeholder 5">
            <a:extLst>
              <a:ext uri="{FF2B5EF4-FFF2-40B4-BE49-F238E27FC236}">
                <a16:creationId xmlns:a16="http://schemas.microsoft.com/office/drawing/2014/main" id="{C2CF137C-ACCE-4828-A79B-18DD8AF4DF20}"/>
              </a:ext>
            </a:extLst>
          </p:cNvPr>
          <p:cNvPicPr>
            <a:picLocks noGrp="1" noChangeAspect="1"/>
          </p:cNvPicPr>
          <p:nvPr>
            <p:ph sz="quarter" idx="4"/>
          </p:nvPr>
        </p:nvPicPr>
        <p:blipFill>
          <a:blip r:embed="rId3"/>
          <a:stretch>
            <a:fillRect/>
          </a:stretch>
        </p:blipFill>
        <p:spPr>
          <a:xfrm>
            <a:off x="6341032" y="2722727"/>
            <a:ext cx="4257349" cy="3770148"/>
          </a:xfrm>
          <a:prstGeom prst="rect">
            <a:avLst/>
          </a:prstGeom>
        </p:spPr>
      </p:pic>
    </p:spTree>
    <p:extLst>
      <p:ext uri="{BB962C8B-B14F-4D97-AF65-F5344CB8AC3E}">
        <p14:creationId xmlns:p14="http://schemas.microsoft.com/office/powerpoint/2010/main" val="160834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348254" y="1689091"/>
            <a:ext cx="6933398" cy="5032384"/>
          </a:xfrm>
          <a:prstGeom prst="rect">
            <a:avLst/>
          </a:prstGeom>
        </p:spPr>
      </p:pic>
      <p:sp>
        <p:nvSpPr>
          <p:cNvPr id="2" name="Title 1"/>
          <p:cNvSpPr>
            <a:spLocks noGrp="1"/>
          </p:cNvSpPr>
          <p:nvPr>
            <p:ph type="title"/>
          </p:nvPr>
        </p:nvSpPr>
        <p:spPr>
          <a:xfrm>
            <a:off x="0" y="365125"/>
            <a:ext cx="12192000" cy="1325563"/>
          </a:xfrm>
        </p:spPr>
        <p:txBody>
          <a:bodyPr>
            <a:normAutofit/>
          </a:bodyPr>
          <a:lstStyle/>
          <a:p>
            <a:r>
              <a:rPr lang="en-US" sz="3600" dirty="0"/>
              <a:t>For Run 1 quantity, calibration time interval is 1971-1985, and validation time interval is 1985-1999.</a:t>
            </a:r>
          </a:p>
        </p:txBody>
      </p:sp>
      <p:sp>
        <p:nvSpPr>
          <p:cNvPr id="4" name="Slide Number Placeholder 3"/>
          <p:cNvSpPr>
            <a:spLocks noGrp="1"/>
          </p:cNvSpPr>
          <p:nvPr>
            <p:ph type="sldNum" sz="quarter" idx="12"/>
          </p:nvPr>
        </p:nvSpPr>
        <p:spPr/>
        <p:txBody>
          <a:bodyPr/>
          <a:lstStyle/>
          <a:p>
            <a:fld id="{D47C6A6E-F6BB-4697-B856-8A66036D8304}" type="slidenum">
              <a:rPr lang="en-US" smtClean="0"/>
              <a:t>27</a:t>
            </a:fld>
            <a:endParaRPr lang="en-US"/>
          </a:p>
        </p:txBody>
      </p:sp>
      <p:sp>
        <p:nvSpPr>
          <p:cNvPr id="3" name="TextBox 2">
            <a:extLst>
              <a:ext uri="{FF2B5EF4-FFF2-40B4-BE49-F238E27FC236}">
                <a16:creationId xmlns:a16="http://schemas.microsoft.com/office/drawing/2014/main" id="{75EB3CF3-E69E-44C2-817D-E407A95EAB55}"/>
              </a:ext>
            </a:extLst>
          </p:cNvPr>
          <p:cNvSpPr txBox="1"/>
          <p:nvPr/>
        </p:nvSpPr>
        <p:spPr>
          <a:xfrm>
            <a:off x="4630993" y="1689091"/>
            <a:ext cx="1101213" cy="619893"/>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600594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1353800" cy="269055"/>
          </a:xfrm>
        </p:spPr>
        <p:txBody>
          <a:bodyPr>
            <a:normAutofit fontScale="90000"/>
          </a:bodyPr>
          <a:lstStyle/>
          <a:p>
            <a:r>
              <a:rPr lang="en-US" dirty="0"/>
              <a:t>How should we assess validation, given the following?</a:t>
            </a:r>
          </a:p>
        </p:txBody>
      </p:sp>
      <p:sp>
        <p:nvSpPr>
          <p:cNvPr id="4" name="Slide Number Placeholder 3"/>
          <p:cNvSpPr>
            <a:spLocks noGrp="1"/>
          </p:cNvSpPr>
          <p:nvPr>
            <p:ph type="sldNum" sz="quarter" idx="12"/>
          </p:nvPr>
        </p:nvSpPr>
        <p:spPr/>
        <p:txBody>
          <a:bodyPr/>
          <a:lstStyle/>
          <a:p>
            <a:fld id="{D47C6A6E-F6BB-4697-B856-8A66036D8304}" type="slidenum">
              <a:rPr lang="en-US" smtClean="0"/>
              <a:t>28</a:t>
            </a:fld>
            <a:endParaRPr lang="en-US"/>
          </a:p>
        </p:txBody>
      </p:sp>
      <p:sp>
        <p:nvSpPr>
          <p:cNvPr id="5" name="Content Placeholder 4">
            <a:extLst>
              <a:ext uri="{FF2B5EF4-FFF2-40B4-BE49-F238E27FC236}">
                <a16:creationId xmlns:a16="http://schemas.microsoft.com/office/drawing/2014/main" id="{31774FA6-A604-4840-9905-2B2FF5171982}"/>
              </a:ext>
            </a:extLst>
          </p:cNvPr>
          <p:cNvSpPr>
            <a:spLocks noGrp="1"/>
          </p:cNvSpPr>
          <p:nvPr>
            <p:ph idx="1"/>
          </p:nvPr>
        </p:nvSpPr>
        <p:spPr>
          <a:xfrm>
            <a:off x="0" y="744639"/>
            <a:ext cx="12192000" cy="5479180"/>
          </a:xfrm>
        </p:spPr>
        <p:txBody>
          <a:bodyPr/>
          <a:lstStyle/>
          <a:p>
            <a:pPr marL="0" indent="0">
              <a:buNone/>
            </a:pPr>
            <a:r>
              <a:rPr lang="en-US" dirty="0"/>
              <a:t>Run 1</a:t>
            </a:r>
          </a:p>
          <a:p>
            <a:pPr marL="914400" lvl="1" indent="-457200">
              <a:buFont typeface="+mj-lt"/>
              <a:buAutoNum type="arabicPeriod"/>
            </a:pPr>
            <a:r>
              <a:rPr lang="en-US" dirty="0"/>
              <a:t>The simulated quantity of built gain for run 1 derives from extrapolation of linear interpolation through 1971 and 1985.</a:t>
            </a:r>
          </a:p>
          <a:p>
            <a:pPr marL="914400" lvl="1" indent="-457200">
              <a:buFont typeface="+mj-lt"/>
              <a:buAutoNum type="arabicPeriod"/>
            </a:pPr>
            <a:r>
              <a:rPr lang="en-US" dirty="0"/>
              <a:t>The simulated allocation of built gain for run 1 derives calibration of a suitability map based on an overlay of built at 1985 and elevation.</a:t>
            </a:r>
          </a:p>
          <a:p>
            <a:pPr marL="0" indent="0">
              <a:buNone/>
            </a:pPr>
            <a:r>
              <a:rPr lang="en-US" dirty="0"/>
              <a:t>Run 2</a:t>
            </a:r>
          </a:p>
          <a:p>
            <a:pPr marL="914400" lvl="1" indent="-457200">
              <a:buFont typeface="+mj-lt"/>
              <a:buAutoNum type="arabicPeriod"/>
            </a:pPr>
            <a:r>
              <a:rPr lang="en-US" dirty="0"/>
              <a:t>The simulated quantity of built gain for run 2 derives matching the actual size of built gain in the maps at 1985 and 1999 in each town.</a:t>
            </a:r>
          </a:p>
          <a:p>
            <a:pPr marL="914400" lvl="1" indent="-457200">
              <a:buFont typeface="+mj-lt"/>
              <a:buAutoNum type="arabicPeriod"/>
            </a:pPr>
            <a:r>
              <a:rPr lang="en-US" dirty="0"/>
              <a:t>The simulated allocation of built gain for run 2 derives calibration of a suitability map based on an overlay of built at 1985 and elevation, geology, 1971 land use, and protected status.</a:t>
            </a:r>
          </a:p>
        </p:txBody>
      </p:sp>
    </p:spTree>
    <p:extLst>
      <p:ext uri="{BB962C8B-B14F-4D97-AF65-F5344CB8AC3E}">
        <p14:creationId xmlns:p14="http://schemas.microsoft.com/office/powerpoint/2010/main" val="1308396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Watch Video concerning Map Composition</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29</a:t>
            </a:fld>
            <a:endParaRPr lang="en-US"/>
          </a:p>
        </p:txBody>
      </p:sp>
    </p:spTree>
    <p:extLst>
      <p:ext uri="{BB962C8B-B14F-4D97-AF65-F5344CB8AC3E}">
        <p14:creationId xmlns:p14="http://schemas.microsoft.com/office/powerpoint/2010/main" val="1990522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Right click on Chart Area to Move Chart to a new sheet</a:t>
            </a:r>
          </a:p>
        </p:txBody>
      </p:sp>
      <p:sp>
        <p:nvSpPr>
          <p:cNvPr id="4" name="Slide Number Placeholder 3"/>
          <p:cNvSpPr>
            <a:spLocks noGrp="1"/>
          </p:cNvSpPr>
          <p:nvPr>
            <p:ph type="sldNum" sz="quarter" idx="12"/>
          </p:nvPr>
        </p:nvSpPr>
        <p:spPr/>
        <p:txBody>
          <a:bodyPr/>
          <a:lstStyle/>
          <a:p>
            <a:fld id="{D47C6A6E-F6BB-4697-B856-8A66036D8304}" type="slidenum">
              <a:rPr lang="en-US" smtClean="0"/>
              <a:t>3</a:t>
            </a:fld>
            <a:endParaRPr lang="en-US"/>
          </a:p>
        </p:txBody>
      </p:sp>
      <p:pic>
        <p:nvPicPr>
          <p:cNvPr id="3" name="Content Placeholder 2">
            <a:extLst>
              <a:ext uri="{FF2B5EF4-FFF2-40B4-BE49-F238E27FC236}">
                <a16:creationId xmlns:a16="http://schemas.microsoft.com/office/drawing/2014/main" id="{759A3A38-BBBB-4320-835A-185092042020}"/>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3183503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Right click on Chart Area to Move Chart to a new sheet</a:t>
            </a:r>
          </a:p>
        </p:txBody>
      </p:sp>
      <p:sp>
        <p:nvSpPr>
          <p:cNvPr id="4" name="Slide Number Placeholder 3"/>
          <p:cNvSpPr>
            <a:spLocks noGrp="1"/>
          </p:cNvSpPr>
          <p:nvPr>
            <p:ph type="sldNum" sz="quarter" idx="12"/>
          </p:nvPr>
        </p:nvSpPr>
        <p:spPr/>
        <p:txBody>
          <a:bodyPr/>
          <a:lstStyle/>
          <a:p>
            <a:fld id="{D47C6A6E-F6BB-4697-B856-8A66036D8304}" type="slidenum">
              <a:rPr lang="en-US" smtClean="0"/>
              <a:t>4</a:t>
            </a:fld>
            <a:endParaRPr lang="en-US"/>
          </a:p>
        </p:txBody>
      </p:sp>
      <p:pic>
        <p:nvPicPr>
          <p:cNvPr id="3" name="Content Placeholder 2">
            <a:extLst>
              <a:ext uri="{FF2B5EF4-FFF2-40B4-BE49-F238E27FC236}">
                <a16:creationId xmlns:a16="http://schemas.microsoft.com/office/drawing/2014/main" id="{5F7E8142-2F2F-4AFC-88EE-C4E717CE49A9}"/>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2140665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Change Sheet name from Chart1 to Figure and move it to the far right</a:t>
            </a:r>
          </a:p>
        </p:txBody>
      </p:sp>
      <p:sp>
        <p:nvSpPr>
          <p:cNvPr id="4" name="Slide Number Placeholder 3"/>
          <p:cNvSpPr>
            <a:spLocks noGrp="1"/>
          </p:cNvSpPr>
          <p:nvPr>
            <p:ph type="sldNum" sz="quarter" idx="12"/>
          </p:nvPr>
        </p:nvSpPr>
        <p:spPr/>
        <p:txBody>
          <a:bodyPr/>
          <a:lstStyle/>
          <a:p>
            <a:fld id="{D47C6A6E-F6BB-4697-B856-8A66036D8304}" type="slidenum">
              <a:rPr lang="en-US" smtClean="0"/>
              <a:t>5</a:t>
            </a:fld>
            <a:endParaRPr lang="en-US"/>
          </a:p>
        </p:txBody>
      </p:sp>
      <p:pic>
        <p:nvPicPr>
          <p:cNvPr id="3" name="Content Placeholder 2">
            <a:extLst>
              <a:ext uri="{FF2B5EF4-FFF2-40B4-BE49-F238E27FC236}">
                <a16:creationId xmlns:a16="http://schemas.microsoft.com/office/drawing/2014/main" id="{C4FEC7A0-8563-4679-AE95-9121A3BB0464}"/>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2800342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96AAA12-9960-4CEC-A0F8-6C3706210ABF}"/>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Post your questions to Have Discussions on Canvas</a:t>
            </a:r>
          </a:p>
        </p:txBody>
      </p:sp>
      <p:sp>
        <p:nvSpPr>
          <p:cNvPr id="4" name="Slide Number Placeholder 3"/>
          <p:cNvSpPr>
            <a:spLocks noGrp="1"/>
          </p:cNvSpPr>
          <p:nvPr>
            <p:ph type="sldNum" sz="quarter" idx="12"/>
          </p:nvPr>
        </p:nvSpPr>
        <p:spPr/>
        <p:txBody>
          <a:bodyPr/>
          <a:lstStyle/>
          <a:p>
            <a:fld id="{D47C6A6E-F6BB-4697-B856-8A66036D8304}" type="slidenum">
              <a:rPr lang="en-US" smtClean="0"/>
              <a:t>6</a:t>
            </a:fld>
            <a:endParaRPr lang="en-US"/>
          </a:p>
        </p:txBody>
      </p:sp>
    </p:spTree>
    <p:extLst>
      <p:ext uri="{BB962C8B-B14F-4D97-AF65-F5344CB8AC3E}">
        <p14:creationId xmlns:p14="http://schemas.microsoft.com/office/powerpoint/2010/main" val="2501136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Each run produces a LUB and GMD text file.</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7</a:t>
            </a:fld>
            <a:endParaRPr lang="en-US"/>
          </a:p>
        </p:txBody>
      </p:sp>
    </p:spTree>
    <p:extLst>
      <p:ext uri="{BB962C8B-B14F-4D97-AF65-F5344CB8AC3E}">
        <p14:creationId xmlns:p14="http://schemas.microsoft.com/office/powerpoint/2010/main" val="3439453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Use Notepad to see *.GMD, which is a text file</a:t>
            </a:r>
          </a:p>
        </p:txBody>
      </p:sp>
      <p:sp>
        <p:nvSpPr>
          <p:cNvPr id="4" name="Slide Number Placeholder 3"/>
          <p:cNvSpPr>
            <a:spLocks noGrp="1"/>
          </p:cNvSpPr>
          <p:nvPr>
            <p:ph type="sldNum" sz="quarter" idx="12"/>
          </p:nvPr>
        </p:nvSpPr>
        <p:spPr/>
        <p:txBody>
          <a:bodyPr/>
          <a:lstStyle/>
          <a:p>
            <a:fld id="{D47C6A6E-F6BB-4697-B856-8A66036D8304}" type="slidenum">
              <a:rPr lang="en-US" smtClean="0"/>
              <a:t>8</a:t>
            </a:fld>
            <a:endParaRPr lang="en-US"/>
          </a:p>
        </p:txBody>
      </p:sp>
      <p:pic>
        <p:nvPicPr>
          <p:cNvPr id="6" name="Content Placeholder 5">
            <a:extLst>
              <a:ext uri="{FF2B5EF4-FFF2-40B4-BE49-F238E27FC236}">
                <a16:creationId xmlns:a16="http://schemas.microsoft.com/office/drawing/2014/main" id="{DB0080FB-D43F-46A6-9C15-BE3484644CCC}"/>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
        <p:nvSpPr>
          <p:cNvPr id="5" name="Rectangle: Rounded Corners 4">
            <a:extLst>
              <a:ext uri="{FF2B5EF4-FFF2-40B4-BE49-F238E27FC236}">
                <a16:creationId xmlns:a16="http://schemas.microsoft.com/office/drawing/2014/main" id="{858E066E-9DF7-405D-9934-66368F8358CF}"/>
              </a:ext>
            </a:extLst>
          </p:cNvPr>
          <p:cNvSpPr/>
          <p:nvPr/>
        </p:nvSpPr>
        <p:spPr>
          <a:xfrm>
            <a:off x="5869858" y="1327354"/>
            <a:ext cx="344130" cy="452285"/>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268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8FDCE06-D38F-4FB3-96C7-0C608C92FFC3}"/>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Compare assign2run1.gmd to assign2run2.gmd</a:t>
            </a:r>
          </a:p>
        </p:txBody>
      </p:sp>
      <p:sp>
        <p:nvSpPr>
          <p:cNvPr id="4" name="Slide Number Placeholder 3"/>
          <p:cNvSpPr>
            <a:spLocks noGrp="1"/>
          </p:cNvSpPr>
          <p:nvPr>
            <p:ph type="sldNum" sz="quarter" idx="12"/>
          </p:nvPr>
        </p:nvSpPr>
        <p:spPr/>
        <p:txBody>
          <a:bodyPr/>
          <a:lstStyle/>
          <a:p>
            <a:fld id="{D47C6A6E-F6BB-4697-B856-8A66036D8304}" type="slidenum">
              <a:rPr lang="en-US" smtClean="0"/>
              <a:t>9</a:t>
            </a:fld>
            <a:endParaRPr lang="en-US"/>
          </a:p>
        </p:txBody>
      </p:sp>
      <p:sp>
        <p:nvSpPr>
          <p:cNvPr id="5" name="Rectangle: Rounded Corners 4">
            <a:extLst>
              <a:ext uri="{FF2B5EF4-FFF2-40B4-BE49-F238E27FC236}">
                <a16:creationId xmlns:a16="http://schemas.microsoft.com/office/drawing/2014/main" id="{E0FF4A37-5C90-4931-917F-41B6A4F86781}"/>
              </a:ext>
            </a:extLst>
          </p:cNvPr>
          <p:cNvSpPr/>
          <p:nvPr/>
        </p:nvSpPr>
        <p:spPr>
          <a:xfrm>
            <a:off x="5869858" y="1327354"/>
            <a:ext cx="344130" cy="452285"/>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847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5116</TotalTime>
  <Words>1111</Words>
  <Application>Microsoft Office PowerPoint</Application>
  <PresentationFormat>Widescreen</PresentationFormat>
  <Paragraphs>100</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Agenda for GEOG260/360 GIS &amp; Land Change Models</vt:lpstr>
      <vt:lpstr>PowerPoint Presentation</vt:lpstr>
      <vt:lpstr>Assignment 1 Right click on Chart Area to Move Chart to a new sheet</vt:lpstr>
      <vt:lpstr>Assignment 1 Right click on Chart Area to Move Chart to a new sheet</vt:lpstr>
      <vt:lpstr>Assignment 1 Change Sheet name from Chart1 to Figure and move it to the far right</vt:lpstr>
      <vt:lpstr>Post your questions to Have Discussions on Canvas</vt:lpstr>
      <vt:lpstr>Each run produces a LUB and GMD text file.</vt:lpstr>
      <vt:lpstr>Use Notepad to see *.GMD, which is a text file</vt:lpstr>
      <vt:lpstr>Compare assign2run1.gmd to assign2run2.gmd</vt:lpstr>
      <vt:lpstr>Assignment 2 Grading Rubric</vt:lpstr>
      <vt:lpstr>Assignment 2</vt:lpstr>
      <vt:lpstr>Open assign2run1_1.lub</vt:lpstr>
      <vt:lpstr>assign2run1_1.lub shows a ratio for each elevation bin</vt:lpstr>
      <vt:lpstr>Each elevation receives a percentage that derives from an overlay of elevation with 1985 built</vt:lpstr>
      <vt:lpstr>The percentage for each elevation bin =  100% * (size of 1985 built on the elevation bin)/(size of elevation bin)</vt:lpstr>
      <vt:lpstr>Use CROSSTAB to see the elevations where simulated change occurred?</vt:lpstr>
      <vt:lpstr>Run1 simulated change on elevations 22-25, 27. Why?</vt:lpstr>
      <vt:lpstr>Run1 simulated how much change in each town? Why?</vt:lpstr>
      <vt:lpstr>Run2 simulated how much change in each town? Why?</vt:lpstr>
      <vt:lpstr>Run 1 Suitability is based on elevation02</vt:lpstr>
      <vt:lpstr>Run 2 Suitability is based on 4 driver maps and towns</vt:lpstr>
      <vt:lpstr>Use Notepad to see assign2run2.lub</vt:lpstr>
      <vt:lpstr>See values of each bin of each driver of each town</vt:lpstr>
      <vt:lpstr>See values of each bin of each driver of each town</vt:lpstr>
      <vt:lpstr>What explains the difference between Run 1 and Run 2?</vt:lpstr>
      <vt:lpstr>Why does the quantity differ between runs? Why does the allocation differ between runs?</vt:lpstr>
      <vt:lpstr>For Run 1 quantity, calibration time interval is 1971-1985, and validation time interval is 1985-1999.</vt:lpstr>
      <vt:lpstr>How should we assess validation, given the following?</vt:lpstr>
      <vt:lpstr>Watch Video concerning Map Composition</vt:lpstr>
    </vt:vector>
  </TitlesOfParts>
  <Company>Clark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GEOG260 and GEOG360 GIS &amp; Land Change Models</dc:title>
  <dc:creator>Robert Pontius</dc:creator>
  <cp:lastModifiedBy>Adeline Akansobe</cp:lastModifiedBy>
  <cp:revision>413</cp:revision>
  <dcterms:created xsi:type="dcterms:W3CDTF">2019-08-14T08:35:27Z</dcterms:created>
  <dcterms:modified xsi:type="dcterms:W3CDTF">2023-11-09T03:56:40Z</dcterms:modified>
</cp:coreProperties>
</file>